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3"/>
  </p:notesMasterIdLst>
  <p:sldIdLst>
    <p:sldId id="265" r:id="rId2"/>
    <p:sldId id="261" r:id="rId3"/>
    <p:sldId id="266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64" r:id="rId12"/>
  </p:sldIdLst>
  <p:sldSz cx="9144000" cy="6858000" type="screen4x3"/>
  <p:notesSz cx="69469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crosoft Corporation" initials="" lastIdx="4" clrIdx="0"/>
  <p:cmAuthor id="1" name="Elisabeth Keating" initials="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24100"/>
    <a:srgbClr val="66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80521" autoAdjust="0"/>
  </p:normalViewPr>
  <p:slideViewPr>
    <p:cSldViewPr>
      <p:cViewPr varScale="1">
        <p:scale>
          <a:sx n="82" d="100"/>
          <a:sy n="82" d="100"/>
        </p:scale>
        <p:origin x="-36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9900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5413" y="0"/>
            <a:ext cx="3009900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9D457F-D66F-4FD0-89A6-50E88923A042}" type="datetimeFigureOut">
              <a:rPr lang="en-US" smtClean="0"/>
              <a:t>3/11/2014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252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325" y="4410075"/>
            <a:ext cx="5556250" cy="41767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09900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5413" y="8818563"/>
            <a:ext cx="3009900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CCE810-97A9-4938-9C98-70C37161971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addition to maintaining existing schools, these programs have helped construct twenty new schools and sixteen school additions.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CCE810-97A9-4938-9C98-70C371619714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school district has not issued bonds since 2008.</a:t>
            </a:r>
          </a:p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* Georgia State University’s Andrew Young School of Policy Studies (Fiscal Research Center) and 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EducationPlanners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LLC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CCE810-97A9-4938-9C98-70C371619714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However, this estimated 17% school bond millage rate increase (from 0.000 to 3.213) will </a:t>
            </a:r>
            <a:r>
              <a:rPr lang="en-US" sz="1200" b="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not be necessary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with E-SPLOST V funding.</a:t>
            </a:r>
          </a:p>
          <a:p>
            <a:endParaRPr lang="en-US" dirty="0" smtClean="0"/>
          </a:p>
          <a:p>
            <a:r>
              <a:rPr lang="en-US" dirty="0" smtClean="0"/>
              <a:t>Prior to E-SPLOST</a:t>
            </a:r>
            <a:r>
              <a:rPr lang="en-US" baseline="0" dirty="0" smtClean="0"/>
              <a:t> IV, the </a:t>
            </a:r>
            <a:r>
              <a:rPr lang="en-US" dirty="0" smtClean="0"/>
              <a:t>Bond Millage was 2.963.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CCE810-97A9-4938-9C98-70C371619714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Tracking</a:t>
            </a:r>
            <a:r>
              <a:rPr lang="en-US" baseline="0" dirty="0" smtClean="0"/>
              <a:t> data for E-SPLOST V will be published on the district’s website.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CCE810-97A9-4938-9C98-70C371619714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4953000"/>
            <a:ext cx="5715000" cy="8382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230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752600" y="3352800"/>
            <a:ext cx="5715000" cy="1600200"/>
          </a:xfrm>
        </p:spPr>
        <p:txBody>
          <a:bodyPr/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301" name="Rectangle 13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2302" name="Rectangle 1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2303" name="Rectangle 1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60A2C1D-06EB-4ED3-8CB5-8E6A88FDB49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331ED9-B6E5-4BE6-A799-F590758A37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62000"/>
            <a:ext cx="1981200" cy="5029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762000"/>
            <a:ext cx="5791200" cy="5029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DC218C-0927-4DD7-8658-41697620C15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6A0157-8161-4456-B4DB-4353D58EC1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B236B4-8E10-4D75-82A1-6287A7D8D2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76400"/>
            <a:ext cx="38862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76400"/>
            <a:ext cx="38862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A424F9-BAEA-4775-BCD5-49A88DCB20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603C41-6473-42F7-85EB-C4574B8D85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11B47E-A7BF-40A9-8F34-80A2768CC0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68C27F-1633-4BB4-A6FC-96259713E12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734829-38BF-48BF-86D1-144524FB3A2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2CAFD1-47C3-4D2A-B03D-537D3265BC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762000"/>
            <a:ext cx="7924800" cy="87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76400"/>
            <a:ext cx="7924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2165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b="1">
                <a:solidFill>
                  <a:srgbClr val="663300"/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54375" y="62484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1">
                <a:solidFill>
                  <a:srgbClr val="663300"/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1127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b="1">
                <a:solidFill>
                  <a:srgbClr val="663300"/>
                </a:solidFill>
                <a:latin typeface="Century Gothic" pitchFamily="34" charset="0"/>
              </a:defRPr>
            </a:lvl1pPr>
          </a:lstStyle>
          <a:p>
            <a:fld id="{4CF46929-0884-491F-A00E-75C4ABA9DF3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8241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824100"/>
          </a:solidFill>
          <a:latin typeface="Garamond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824100"/>
          </a:solidFill>
          <a:latin typeface="Garamond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824100"/>
          </a:solidFill>
          <a:latin typeface="Garamond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824100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824100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824100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824100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824100"/>
          </a:solidFill>
          <a:latin typeface="Garamond" pitchFamily="18" charset="0"/>
        </a:defRPr>
      </a:lvl9pPr>
    </p:titleStyle>
    <p:bodyStyle>
      <a:lvl1pPr marL="447675" indent="-447675" algn="l" rtl="0" eaLnBrk="1" fontAlgn="base" hangingPunct="1">
        <a:spcBef>
          <a:spcPct val="60000"/>
        </a:spcBef>
        <a:spcAft>
          <a:spcPct val="0"/>
        </a:spcAft>
        <a:buClr>
          <a:srgbClr val="663300"/>
        </a:buClr>
        <a:buChar char="•"/>
        <a:defRPr sz="2000">
          <a:solidFill>
            <a:srgbClr val="824100"/>
          </a:solidFill>
          <a:latin typeface="+mn-lt"/>
          <a:ea typeface="+mn-ea"/>
          <a:cs typeface="+mn-cs"/>
        </a:defRPr>
      </a:lvl1pPr>
      <a:lvl2pPr marL="889000" indent="-439738" algn="l" rtl="0" eaLnBrk="1" fontAlgn="base" hangingPunct="1">
        <a:spcBef>
          <a:spcPct val="20000"/>
        </a:spcBef>
        <a:spcAft>
          <a:spcPct val="0"/>
        </a:spcAft>
        <a:buClr>
          <a:srgbClr val="663300"/>
        </a:buClr>
        <a:buChar char="•"/>
        <a:defRPr>
          <a:solidFill>
            <a:srgbClr val="824100"/>
          </a:solidFill>
          <a:latin typeface="+mn-lt"/>
        </a:defRPr>
      </a:lvl2pPr>
      <a:lvl3pPr marL="1293813" indent="-403225" algn="l" rtl="0" eaLnBrk="1" fontAlgn="base" hangingPunct="1">
        <a:spcBef>
          <a:spcPct val="20000"/>
        </a:spcBef>
        <a:spcAft>
          <a:spcPct val="0"/>
        </a:spcAft>
        <a:buClr>
          <a:srgbClr val="663300"/>
        </a:buClr>
        <a:buChar char="•"/>
        <a:defRPr sz="1600">
          <a:solidFill>
            <a:srgbClr val="824100"/>
          </a:solidFill>
          <a:latin typeface="+mn-lt"/>
        </a:defRPr>
      </a:lvl3pPr>
      <a:lvl4pPr marL="1681163" indent="-385763" algn="l" rtl="0" eaLnBrk="1" fontAlgn="base" hangingPunct="1">
        <a:spcBef>
          <a:spcPct val="20000"/>
        </a:spcBef>
        <a:spcAft>
          <a:spcPct val="0"/>
        </a:spcAft>
        <a:buClr>
          <a:srgbClr val="663300"/>
        </a:buClr>
        <a:buChar char="•"/>
        <a:defRPr sz="1400">
          <a:solidFill>
            <a:srgbClr val="824100"/>
          </a:solidFill>
          <a:latin typeface="+mn-lt"/>
        </a:defRPr>
      </a:lvl4pPr>
      <a:lvl5pPr marL="2070100" indent="-387350" algn="l" rtl="0" eaLnBrk="1" fontAlgn="base" hangingPunct="1">
        <a:spcBef>
          <a:spcPct val="20000"/>
        </a:spcBef>
        <a:spcAft>
          <a:spcPct val="0"/>
        </a:spcAft>
        <a:buClr>
          <a:srgbClr val="663300"/>
        </a:buClr>
        <a:buChar char="•"/>
        <a:defRPr sz="1400">
          <a:solidFill>
            <a:srgbClr val="824100"/>
          </a:solidFill>
          <a:latin typeface="+mn-lt"/>
        </a:defRPr>
      </a:lvl5pPr>
      <a:lvl6pPr marL="2527300" indent="-387350" algn="l" rtl="0" eaLnBrk="1" fontAlgn="base" hangingPunct="1">
        <a:spcBef>
          <a:spcPct val="20000"/>
        </a:spcBef>
        <a:spcAft>
          <a:spcPct val="0"/>
        </a:spcAft>
        <a:buClr>
          <a:srgbClr val="663300"/>
        </a:buClr>
        <a:buChar char="•"/>
        <a:defRPr sz="1400">
          <a:solidFill>
            <a:srgbClr val="824100"/>
          </a:solidFill>
          <a:latin typeface="+mn-lt"/>
        </a:defRPr>
      </a:lvl6pPr>
      <a:lvl7pPr marL="2984500" indent="-387350" algn="l" rtl="0" eaLnBrk="1" fontAlgn="base" hangingPunct="1">
        <a:spcBef>
          <a:spcPct val="20000"/>
        </a:spcBef>
        <a:spcAft>
          <a:spcPct val="0"/>
        </a:spcAft>
        <a:buClr>
          <a:srgbClr val="663300"/>
        </a:buClr>
        <a:buChar char="•"/>
        <a:defRPr sz="1400">
          <a:solidFill>
            <a:srgbClr val="824100"/>
          </a:solidFill>
          <a:latin typeface="+mn-lt"/>
        </a:defRPr>
      </a:lvl7pPr>
      <a:lvl8pPr marL="3441700" indent="-387350" algn="l" rtl="0" eaLnBrk="1" fontAlgn="base" hangingPunct="1">
        <a:spcBef>
          <a:spcPct val="20000"/>
        </a:spcBef>
        <a:spcAft>
          <a:spcPct val="0"/>
        </a:spcAft>
        <a:buClr>
          <a:srgbClr val="663300"/>
        </a:buClr>
        <a:buChar char="•"/>
        <a:defRPr sz="1400">
          <a:solidFill>
            <a:srgbClr val="824100"/>
          </a:solidFill>
          <a:latin typeface="+mn-lt"/>
        </a:defRPr>
      </a:lvl8pPr>
      <a:lvl9pPr marL="3898900" indent="-387350" algn="l" rtl="0" eaLnBrk="1" fontAlgn="base" hangingPunct="1">
        <a:spcBef>
          <a:spcPct val="20000"/>
        </a:spcBef>
        <a:spcAft>
          <a:spcPct val="0"/>
        </a:spcAft>
        <a:buClr>
          <a:srgbClr val="663300"/>
        </a:buClr>
        <a:buChar char="•"/>
        <a:defRPr sz="1400">
          <a:solidFill>
            <a:srgbClr val="8241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4419600"/>
            <a:ext cx="5715000" cy="1371600"/>
          </a:xfrm>
        </p:spPr>
        <p:txBody>
          <a:bodyPr/>
          <a:lstStyle/>
          <a:p>
            <a:r>
              <a:rPr lang="en-US" dirty="0" smtClean="0"/>
              <a:t>On </a:t>
            </a:r>
            <a:r>
              <a:rPr lang="en-US" b="1" dirty="0" smtClean="0"/>
              <a:t>May 20, 2014 </a:t>
            </a:r>
            <a:r>
              <a:rPr lang="en-US" dirty="0" smtClean="0"/>
              <a:t>the voters of Paulding County will be asked to extend the penny sales tax that is helping build classrooms, improve current facilities, and provide technology for Paulding County students. </a:t>
            </a:r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752600" y="2743200"/>
            <a:ext cx="5715000" cy="1600200"/>
          </a:xfrm>
        </p:spPr>
        <p:txBody>
          <a:bodyPr/>
          <a:lstStyle/>
          <a:p>
            <a:r>
              <a:rPr lang="en-US" dirty="0" smtClean="0"/>
              <a:t>E-SPLOST V</a:t>
            </a:r>
            <a:endParaRPr lang="en-US" dirty="0"/>
          </a:p>
        </p:txBody>
      </p:sp>
      <p:pic>
        <p:nvPicPr>
          <p:cNvPr id="6" name="Picture 5" descr="log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209800" y="762000"/>
            <a:ext cx="4508356" cy="113961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2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762000"/>
            <a:ext cx="8305800" cy="879475"/>
          </a:xfrm>
        </p:spPr>
        <p:txBody>
          <a:bodyPr/>
          <a:lstStyle/>
          <a:p>
            <a:r>
              <a:rPr lang="en-US" dirty="0" smtClean="0"/>
              <a:t>State Funding of Capital Projects</a:t>
            </a:r>
            <a:endParaRPr lang="en-US" dirty="0"/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533400" y="1676400"/>
            <a:ext cx="8305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31775" lvl="0" indent="-231775" eaLnBrk="1" hangingPunct="1">
              <a:spcBef>
                <a:spcPct val="60000"/>
              </a:spcBef>
              <a:buClr>
                <a:srgbClr val="663300"/>
              </a:buClr>
              <a:buFontTx/>
              <a:buChar char="•"/>
            </a:pPr>
            <a: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solidFill>
                  <a:srgbClr val="8241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$18.9 million, or 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8241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30%</a:t>
            </a:r>
            <a: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solidFill>
                  <a:srgbClr val="8241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of the $63.2 million in capital needs are projected to be reimbursed through the Georgia Department of Education’s Capital Outlay </a:t>
            </a:r>
            <a: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solidFill>
                  <a:srgbClr val="8241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Program.</a:t>
            </a:r>
            <a:endParaRPr kumimoji="0" lang="en-US" sz="2400" i="0" u="none" strike="noStrike" kern="0" cap="none" spc="0" normalizeH="0" baseline="0" noProof="0" dirty="0" smtClean="0">
              <a:ln>
                <a:noFill/>
              </a:ln>
              <a:solidFill>
                <a:srgbClr val="8241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Rectangle 6"/>
          <p:cNvSpPr txBox="1">
            <a:spLocks noChangeArrowheads="1"/>
          </p:cNvSpPr>
          <p:nvPr/>
        </p:nvSpPr>
        <p:spPr bwMode="auto">
          <a:xfrm>
            <a:off x="457200" y="2819400"/>
            <a:ext cx="8305800" cy="87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8241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Accountability</a:t>
            </a:r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 bwMode="auto">
          <a:xfrm>
            <a:off x="533400" y="3733800"/>
            <a:ext cx="83058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eaLnBrk="1" hangingPunct="1">
              <a:spcBef>
                <a:spcPct val="60000"/>
              </a:spcBef>
              <a:buClr>
                <a:srgbClr val="663300"/>
              </a:buClr>
            </a:pPr>
            <a:r>
              <a:rPr kumimoji="0" lang="en-US" sz="2000" i="0" u="none" strike="noStrike" kern="0" cap="none" spc="0" normalizeH="0" baseline="0" noProof="0" dirty="0" smtClean="0">
                <a:ln>
                  <a:noFill/>
                </a:ln>
                <a:solidFill>
                  <a:srgbClr val="8241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Paulding County citizens have consistently partnered with the school district to support critical funding initiatives, such as E-SPLOST.  The school district recognizes that the cornerstone of this partnership is excellence in financial stewardship.  External auditors have annually reviewed all previous and current programs.  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8241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All seventeen independent audits have found the school district in full compliance with the Georgia Constitution and Official Code of Georgia.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3429000"/>
            <a:ext cx="7772400" cy="879475"/>
          </a:xfrm>
        </p:spPr>
        <p:txBody>
          <a:bodyPr/>
          <a:lstStyle/>
          <a:p>
            <a:pPr algn="ctr"/>
            <a:r>
              <a:rPr lang="en-US" dirty="0" smtClean="0"/>
              <a:t>Thank </a:t>
            </a:r>
            <a:r>
              <a:rPr lang="en-US" dirty="0" smtClean="0"/>
              <a:t>You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i="1" dirty="0" smtClean="0"/>
              <a:t>For </a:t>
            </a:r>
            <a:r>
              <a:rPr lang="en-US" sz="2000" i="1" dirty="0" smtClean="0"/>
              <a:t>addition information please email SPLOST@paulding.k12.ga.us</a:t>
            </a:r>
            <a:endParaRPr lang="en-US" sz="2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E-SPLOST?</a:t>
            </a:r>
            <a:endParaRPr lang="en-US" dirty="0"/>
          </a:p>
        </p:txBody>
      </p:sp>
      <p:sp>
        <p:nvSpPr>
          <p:cNvPr id="14341" name="Rectangle 5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79248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 smtClean="0"/>
              <a:t>A Special Purpose Local Option Sales Tax for education (E-SPLOST) allows local school districts to collect </a:t>
            </a:r>
            <a:r>
              <a:rPr lang="en-US" sz="3200" b="1" dirty="0" smtClean="0"/>
              <a:t>a one-cent sales tax to help fund capital improvements, including debt repayment for capital projects</a:t>
            </a:r>
            <a:r>
              <a:rPr lang="en-US" sz="3200" dirty="0" smtClean="0"/>
              <a:t>.  It cannot be used for operating expenses.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it Work?</a:t>
            </a:r>
            <a:endParaRPr lang="en-US" dirty="0"/>
          </a:p>
        </p:txBody>
      </p:sp>
      <p:sp>
        <p:nvSpPr>
          <p:cNvPr id="14341" name="Rectangle 5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79248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 smtClean="0"/>
              <a:t>E-SPLOST is a one-cent sales tax on all retail sales in Paulding County.  </a:t>
            </a:r>
            <a:r>
              <a:rPr lang="en-US" sz="3200" b="1" dirty="0" smtClean="0"/>
              <a:t>With this sales tax, everyone who makes a purchase in Paulding County contributes to the support of local schools</a:t>
            </a:r>
            <a:r>
              <a:rPr lang="en-US" sz="3200" dirty="0" smtClean="0"/>
              <a:t>.  E-SPLOST is a consumption tax, not a property tax.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2" name="Rectangle 6"/>
          <p:cNvSpPr>
            <a:spLocks noGrp="1" noChangeArrowheads="1"/>
          </p:cNvSpPr>
          <p:nvPr>
            <p:ph type="title"/>
          </p:nvPr>
        </p:nvSpPr>
        <p:spPr>
          <a:xfrm>
            <a:off x="381000" y="762000"/>
            <a:ext cx="8763000" cy="879475"/>
          </a:xfrm>
        </p:spPr>
        <p:txBody>
          <a:bodyPr/>
          <a:lstStyle/>
          <a:p>
            <a:r>
              <a:rPr lang="en-US" dirty="0" smtClean="0"/>
              <a:t>E-SPLOST is Not a New or Additional Tax</a:t>
            </a:r>
            <a:endParaRPr lang="en-US" dirty="0"/>
          </a:p>
        </p:txBody>
      </p:sp>
      <p:sp>
        <p:nvSpPr>
          <p:cNvPr id="14341" name="Rectangle 5"/>
          <p:cNvSpPr>
            <a:spLocks noGrp="1" noChangeArrowheads="1"/>
          </p:cNvSpPr>
          <p:nvPr>
            <p:ph idx="1"/>
          </p:nvPr>
        </p:nvSpPr>
        <p:spPr>
          <a:xfrm>
            <a:off x="381000" y="1828800"/>
            <a:ext cx="8153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 smtClean="0"/>
              <a:t>Since 1997, voters have consistently supported the local school system through resolutions, approving four E-SPLOST programs.  </a:t>
            </a:r>
            <a:r>
              <a:rPr lang="en-US" sz="3200" b="1" dirty="0" smtClean="0"/>
              <a:t>Over the past 17 years these programs have paid debt, purchased land, built and equipped hundreds of classrooms, and helped maintain and renovate existing facilities.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2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762000"/>
            <a:ext cx="8305800" cy="879475"/>
          </a:xfrm>
        </p:spPr>
        <p:txBody>
          <a:bodyPr/>
          <a:lstStyle/>
          <a:p>
            <a:r>
              <a:rPr lang="en-US" dirty="0" smtClean="0"/>
              <a:t>E-SPLOST V Highlights</a:t>
            </a:r>
            <a:endParaRPr lang="en-US" dirty="0"/>
          </a:p>
        </p:txBody>
      </p:sp>
      <p:sp>
        <p:nvSpPr>
          <p:cNvPr id="14341" name="Rectangle 5"/>
          <p:cNvSpPr>
            <a:spLocks noGrp="1" noChangeArrowheads="1"/>
          </p:cNvSpPr>
          <p:nvPr>
            <p:ph idx="1"/>
          </p:nvPr>
        </p:nvSpPr>
        <p:spPr>
          <a:xfrm>
            <a:off x="533400" y="1752600"/>
            <a:ext cx="8305800" cy="4114800"/>
          </a:xfrm>
        </p:spPr>
        <p:txBody>
          <a:bodyPr/>
          <a:lstStyle/>
          <a:p>
            <a:pPr marL="231775" indent="-231775"/>
            <a:r>
              <a:rPr lang="en-US" sz="2400" dirty="0" smtClean="0"/>
              <a:t>Projected collections are </a:t>
            </a:r>
            <a:r>
              <a:rPr lang="en-US" sz="2400" b="1" dirty="0" smtClean="0"/>
              <a:t>$87.6 </a:t>
            </a:r>
            <a:r>
              <a:rPr lang="en-US" sz="2400" b="1" dirty="0" smtClean="0"/>
              <a:t>million* </a:t>
            </a:r>
            <a:r>
              <a:rPr lang="en-US" sz="2400" dirty="0" smtClean="0"/>
              <a:t>from April 2016 to March 2021.</a:t>
            </a:r>
          </a:p>
          <a:p>
            <a:pPr marL="231775" indent="-231775"/>
            <a:r>
              <a:rPr lang="en-US" sz="2400" b="1" dirty="0" smtClean="0"/>
              <a:t>28</a:t>
            </a:r>
            <a:r>
              <a:rPr lang="en-US" sz="2400" b="1" dirty="0" smtClean="0"/>
              <a:t>%</a:t>
            </a:r>
            <a:r>
              <a:rPr lang="en-US" sz="2400" dirty="0" smtClean="0"/>
              <a:t> </a:t>
            </a:r>
            <a:r>
              <a:rPr lang="en-US" sz="2400" dirty="0" smtClean="0"/>
              <a:t>more than the previous program.</a:t>
            </a:r>
          </a:p>
          <a:p>
            <a:pPr marL="231775" indent="-231775"/>
            <a:r>
              <a:rPr lang="en-US" sz="2400" dirty="0" smtClean="0"/>
              <a:t>This is a continuation of the existing sales or consumption tax.  </a:t>
            </a:r>
          </a:p>
          <a:p>
            <a:pPr marL="231775" indent="-231775"/>
            <a:r>
              <a:rPr lang="en-US" sz="2400" dirty="0" smtClean="0"/>
              <a:t>Collections will begin in </a:t>
            </a:r>
            <a:r>
              <a:rPr lang="en-US" sz="2400" b="1" dirty="0" smtClean="0"/>
              <a:t>April 2016</a:t>
            </a:r>
            <a:r>
              <a:rPr lang="en-US" sz="2400" dirty="0" smtClean="0"/>
              <a:t>, when E-SPLOST IV expires. </a:t>
            </a:r>
          </a:p>
          <a:p>
            <a:pPr marL="231775" indent="-231775"/>
            <a:r>
              <a:rPr lang="en-US" sz="2400" dirty="0" smtClean="0"/>
              <a:t>The </a:t>
            </a:r>
            <a:r>
              <a:rPr lang="en-US" sz="2400" dirty="0" smtClean="0"/>
              <a:t>referendum will permit </a:t>
            </a:r>
            <a:r>
              <a:rPr lang="en-US" sz="2400" dirty="0" smtClean="0"/>
              <a:t>up to $100 </a:t>
            </a:r>
            <a:r>
              <a:rPr lang="en-US" sz="2400" dirty="0" smtClean="0"/>
              <a:t>million in collections, to allow for flexibility in the projections.</a:t>
            </a:r>
            <a:endParaRPr lang="en-US" sz="2400" dirty="0"/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609600" y="6477000"/>
            <a:ext cx="8077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31775" lvl="0" indent="-231775" eaLnBrk="1" hangingPunct="1">
              <a:spcBef>
                <a:spcPct val="60000"/>
              </a:spcBef>
              <a:buClr>
                <a:srgbClr val="663300"/>
              </a:buClr>
            </a:pPr>
            <a:r>
              <a:rPr lang="en-US" sz="1600" kern="0" dirty="0" smtClean="0">
                <a:solidFill>
                  <a:srgbClr val="824100"/>
                </a:solidFill>
                <a:latin typeface="+mn-lt"/>
              </a:rPr>
              <a:t>* Georgia </a:t>
            </a:r>
            <a:r>
              <a:rPr lang="en-US" sz="1600" kern="0" dirty="0" smtClean="0">
                <a:solidFill>
                  <a:srgbClr val="824100"/>
                </a:solidFill>
                <a:latin typeface="+mn-lt"/>
              </a:rPr>
              <a:t>State University’s Andrew Young School of Policy Studies (Fiscal Research Center) 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8241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2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762000"/>
            <a:ext cx="8305800" cy="879475"/>
          </a:xfrm>
        </p:spPr>
        <p:txBody>
          <a:bodyPr/>
          <a:lstStyle/>
          <a:p>
            <a:r>
              <a:rPr lang="en-US" dirty="0" smtClean="0"/>
              <a:t>Priority 1: Debt Service</a:t>
            </a:r>
            <a:endParaRPr lang="en-US" dirty="0"/>
          </a:p>
        </p:txBody>
      </p:sp>
      <p:sp>
        <p:nvSpPr>
          <p:cNvPr id="14341" name="Rectangle 5"/>
          <p:cNvSpPr>
            <a:spLocks noGrp="1" noChangeArrowheads="1"/>
          </p:cNvSpPr>
          <p:nvPr>
            <p:ph idx="1"/>
          </p:nvPr>
        </p:nvSpPr>
        <p:spPr>
          <a:xfrm>
            <a:off x="533400" y="1676400"/>
            <a:ext cx="8305800" cy="4114800"/>
          </a:xfrm>
        </p:spPr>
        <p:txBody>
          <a:bodyPr/>
          <a:lstStyle/>
          <a:p>
            <a:pPr marL="231775" indent="-231775"/>
            <a:r>
              <a:rPr lang="en-US" sz="2400" b="1" dirty="0" smtClean="0"/>
              <a:t>50%</a:t>
            </a:r>
            <a:r>
              <a:rPr lang="en-US" sz="2400" dirty="0" smtClean="0"/>
              <a:t> or $43.4 million of projected collections will be designated for debt service (principal and interest on existing debt).</a:t>
            </a:r>
          </a:p>
          <a:p>
            <a:pPr marL="231775" indent="-231775"/>
            <a:r>
              <a:rPr lang="en-US" sz="2400" dirty="0" smtClean="0"/>
              <a:t>A minimum balance is maintained to ensure adequate reserves are always available.</a:t>
            </a:r>
          </a:p>
          <a:p>
            <a:pPr marL="231775" indent="-231775"/>
            <a:r>
              <a:rPr lang="en-US" sz="2400" dirty="0" smtClean="0"/>
              <a:t>As with previous programs, E-SPLOST V </a:t>
            </a:r>
            <a:r>
              <a:rPr lang="en-US" sz="2400" b="1" dirty="0" smtClean="0"/>
              <a:t>will provide for short-term borrowing</a:t>
            </a:r>
            <a:r>
              <a:rPr lang="en-US" sz="2400" dirty="0" smtClean="0"/>
              <a:t>, allowing for some projects to be expedited, if necessary. </a:t>
            </a:r>
          </a:p>
          <a:p>
            <a:pPr marL="231775" indent="-231775"/>
            <a:r>
              <a:rPr lang="en-US" sz="2400" dirty="0" smtClean="0"/>
              <a:t>The school district has $110 million in debt, $99 million by the end of the current E-SPLOST.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2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762000"/>
            <a:ext cx="8305800" cy="879475"/>
          </a:xfrm>
        </p:spPr>
        <p:txBody>
          <a:bodyPr/>
          <a:lstStyle/>
          <a:p>
            <a:r>
              <a:rPr lang="en-US" dirty="0" smtClean="0"/>
              <a:t>Priority 1: Debt Service</a:t>
            </a:r>
            <a:endParaRPr lang="en-US" dirty="0"/>
          </a:p>
        </p:txBody>
      </p:sp>
      <p:sp>
        <p:nvSpPr>
          <p:cNvPr id="14341" name="Rectangle 5"/>
          <p:cNvSpPr>
            <a:spLocks noGrp="1" noChangeArrowheads="1"/>
          </p:cNvSpPr>
          <p:nvPr>
            <p:ph idx="1"/>
          </p:nvPr>
        </p:nvSpPr>
        <p:spPr>
          <a:xfrm>
            <a:off x="533400" y="1676400"/>
            <a:ext cx="83058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Provided that projected collections are met over the five-year life of the program, the citizens of Paulding County would continue to enjoy </a:t>
            </a:r>
            <a:r>
              <a:rPr lang="en-US" sz="2400" b="1" dirty="0" smtClean="0"/>
              <a:t>no school bond millage</a:t>
            </a:r>
            <a:r>
              <a:rPr lang="en-US" sz="2400" dirty="0" smtClean="0"/>
              <a:t>.  </a:t>
            </a:r>
            <a:r>
              <a:rPr lang="en-US" sz="2400" u="sng" dirty="0" smtClean="0"/>
              <a:t>Without E-SPLOST V</a:t>
            </a:r>
            <a:r>
              <a:rPr lang="en-US" sz="2400" dirty="0" smtClean="0"/>
              <a:t>, the $43.4 million in debt service would need funding through a school bond millage rate – resulting in an estimated </a:t>
            </a:r>
            <a:r>
              <a:rPr lang="en-US" sz="2400" b="1" dirty="0" smtClean="0"/>
              <a:t>17%</a:t>
            </a:r>
            <a:r>
              <a:rPr lang="en-US" sz="2400" dirty="0" smtClean="0"/>
              <a:t> increase in Ad Valorem Tax (property tax).  Here are estimated increases:</a:t>
            </a:r>
          </a:p>
          <a:p>
            <a:pPr marL="231775" indent="-231775"/>
            <a:r>
              <a:rPr lang="en-US" sz="2400" dirty="0" smtClean="0"/>
              <a:t>$100,000 – Increase of $129 per year or $645 over 5 years</a:t>
            </a:r>
          </a:p>
          <a:p>
            <a:pPr marL="231775" indent="-231775"/>
            <a:r>
              <a:rPr lang="en-US" sz="2400" dirty="0" smtClean="0"/>
              <a:t>$200,000 – Increase of $257 per year or $1,285 over 5 years</a:t>
            </a:r>
          </a:p>
          <a:p>
            <a:pPr marL="231775" indent="-231775"/>
            <a:r>
              <a:rPr lang="en-US" sz="2400" dirty="0" smtClean="0"/>
              <a:t>$300,000 – Increase of $386 per year or $1,930 over 5 years</a:t>
            </a:r>
          </a:p>
          <a:p>
            <a:pPr marL="231775" indent="-231775"/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2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762000"/>
            <a:ext cx="8305800" cy="879475"/>
          </a:xfrm>
        </p:spPr>
        <p:txBody>
          <a:bodyPr/>
          <a:lstStyle/>
          <a:p>
            <a:r>
              <a:rPr lang="en-US" dirty="0" smtClean="0"/>
              <a:t>Priority 2: Capital Projects</a:t>
            </a:r>
            <a:endParaRPr lang="en-US" dirty="0"/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533400" y="1676400"/>
            <a:ext cx="8305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31775" lvl="0" indent="-231775" eaLnBrk="1" hangingPunct="1">
              <a:spcBef>
                <a:spcPct val="60000"/>
              </a:spcBef>
              <a:buClr>
                <a:srgbClr val="663300"/>
              </a:buClr>
              <a:buFontTx/>
              <a:buChar char="•"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8241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50%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8241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or $44.2 million of projected collections will be designated for capital improvements.</a:t>
            </a:r>
          </a:p>
          <a:p>
            <a:pPr marL="231775" lvl="0" indent="-231775" eaLnBrk="1" hangingPunct="1">
              <a:spcBef>
                <a:spcPct val="60000"/>
              </a:spcBef>
              <a:buClr>
                <a:srgbClr val="663300"/>
              </a:buClr>
              <a:buFontTx/>
              <a:buChar char="•"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8241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Capital projects are subject to change based on the needs of the school district and fluctuations in the projections – considering that debt service is the first priority of the program.</a:t>
            </a:r>
          </a:p>
          <a:p>
            <a:pPr marL="231775" lvl="0" indent="-231775" eaLnBrk="1" hangingPunct="1">
              <a:spcBef>
                <a:spcPct val="60000"/>
              </a:spcBef>
              <a:buClr>
                <a:srgbClr val="663300"/>
              </a:buClr>
              <a:buFontTx/>
              <a:buChar char="•"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8241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school district has identified capital needs that could be funded via the program, and ranked their order of focus.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905000"/>
            <a:ext cx="7315200" cy="3529013"/>
          </a:xfrm>
          <a:prstGeom prst="rect">
            <a:avLst/>
          </a:prstGeom>
          <a:noFill/>
          <a:ln w="9525">
            <a:solidFill>
              <a:srgbClr val="824100"/>
            </a:solidFill>
            <a:miter lim="800000"/>
            <a:headEnd/>
            <a:tailEnd/>
          </a:ln>
        </p:spPr>
      </p:pic>
      <p:sp>
        <p:nvSpPr>
          <p:cNvPr id="5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762000"/>
            <a:ext cx="8305800" cy="879475"/>
          </a:xfrm>
        </p:spPr>
        <p:txBody>
          <a:bodyPr/>
          <a:lstStyle/>
          <a:p>
            <a:r>
              <a:rPr lang="en-US" dirty="0" smtClean="0"/>
              <a:t>Priority 2: Capital Projects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rent Bill of Rights presentation">
  <a:themeElements>
    <a:clrScheme name="Axis 8">
      <a:dk1>
        <a:srgbClr val="292929"/>
      </a:dk1>
      <a:lt1>
        <a:srgbClr val="FFFFFF"/>
      </a:lt1>
      <a:dk2>
        <a:srgbClr val="000000"/>
      </a:dk2>
      <a:lt2>
        <a:srgbClr val="808080"/>
      </a:lt2>
      <a:accent1>
        <a:srgbClr val="CC9900"/>
      </a:accent1>
      <a:accent2>
        <a:srgbClr val="CCCC99"/>
      </a:accent2>
      <a:accent3>
        <a:srgbClr val="FFFFFF"/>
      </a:accent3>
      <a:accent4>
        <a:srgbClr val="212121"/>
      </a:accent4>
      <a:accent5>
        <a:srgbClr val="E2CAAA"/>
      </a:accent5>
      <a:accent6>
        <a:srgbClr val="B9B98A"/>
      </a:accent6>
      <a:hlink>
        <a:srgbClr val="999933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Axis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</TotalTime>
  <Words>772</Words>
  <Application>Microsoft Office PowerPoint</Application>
  <PresentationFormat>On-screen Show (4:3)</PresentationFormat>
  <Paragraphs>48</Paragraphs>
  <Slides>11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Parent Bill of Rights presentation</vt:lpstr>
      <vt:lpstr>E-SPLOST V</vt:lpstr>
      <vt:lpstr>What is E-SPLOST?</vt:lpstr>
      <vt:lpstr>How Does it Work?</vt:lpstr>
      <vt:lpstr>E-SPLOST is Not a New or Additional Tax</vt:lpstr>
      <vt:lpstr>E-SPLOST V Highlights</vt:lpstr>
      <vt:lpstr>Priority 1: Debt Service</vt:lpstr>
      <vt:lpstr>Priority 1: Debt Service</vt:lpstr>
      <vt:lpstr>Priority 2: Capital Projects</vt:lpstr>
      <vt:lpstr>Priority 2: Capital Projects</vt:lpstr>
      <vt:lpstr>State Funding of Capital Projects</vt:lpstr>
      <vt:lpstr>Thank You  For addition information please email SPLOST@paulding.k12.ga.us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E-SPLOST V</dc:title>
  <dc:subject/>
  <dc:creator>Steve Barnette</dc:creator>
  <cp:keywords/>
  <dc:description/>
  <cp:lastModifiedBy>Steve Barnette</cp:lastModifiedBy>
  <cp:revision>8</cp:revision>
  <dcterms:created xsi:type="dcterms:W3CDTF">2014-03-10T19:07:44Z</dcterms:created>
  <dcterms:modified xsi:type="dcterms:W3CDTF">2014-03-11T18:57:21Z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TC010171251033</vt:lpwstr>
  </property>
</Properties>
</file>