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65" r:id="rId2"/>
    <p:sldId id="261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4" r:id="rId1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4" clrIdx="0"/>
  <p:cmAuthor id="1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41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0521" autoAdjust="0"/>
  </p:normalViewPr>
  <p:slideViewPr>
    <p:cSldViewPr>
      <p:cViewPr varScale="1">
        <p:scale>
          <a:sx n="82" d="100"/>
          <a:sy n="82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413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D457F-D66F-4FD0-89A6-50E88923A04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10075"/>
            <a:ext cx="555625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413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CE810-97A9-4938-9C98-70C3716197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 to maintaining existing schools, these programs have helped construct twenty new schools and sixteen school additions.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CE810-97A9-4938-9C98-70C37161971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school district has not issued bonds since 2008.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Georgia State University’s Andrew Young School of Policy Studies (Fiscal Research Center) and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EducationPlanners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LLC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CE810-97A9-4938-9C98-70C37161971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this estimated 17% school bond millage rate increase (from 0.000 to 3.213) will </a:t>
            </a:r>
            <a:r>
              <a:rPr lang="en-US" sz="1200" b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be necessary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E-SPLOST V funding.</a:t>
            </a:r>
          </a:p>
          <a:p>
            <a:endParaRPr lang="en-US" dirty="0" smtClean="0"/>
          </a:p>
          <a:p>
            <a:r>
              <a:rPr lang="en-US" dirty="0" smtClean="0"/>
              <a:t>Prior to E-SPLOST</a:t>
            </a:r>
            <a:r>
              <a:rPr lang="en-US" baseline="0" dirty="0" smtClean="0"/>
              <a:t> IV, the </a:t>
            </a:r>
            <a:r>
              <a:rPr lang="en-US" dirty="0" smtClean="0"/>
              <a:t>Bond Millage was 2.963.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CE810-97A9-4938-9C98-70C37161971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Tracking</a:t>
            </a:r>
            <a:r>
              <a:rPr lang="en-US" baseline="0" dirty="0" smtClean="0"/>
              <a:t> data for E-SPLOST V will be published on the district’s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CE810-97A9-4938-9C98-70C37161971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0A2C1D-06EB-4ED3-8CB5-8E6A88FDB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31ED9-B6E5-4BE6-A799-F590758A3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C218C-0927-4DD7-8658-41697620C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A0157-8161-4456-B4DB-4353D58EC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236B4-8E10-4D75-82A1-6287A7D8D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424F9-BAEA-4775-BCD5-49A88DCB2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03C41-6473-42F7-85EB-C4574B8D8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1B47E-A7BF-40A9-8F34-80A2768CC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8C27F-1633-4BB4-A6FC-96259713E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4829-38BF-48BF-86D1-144524FB3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CAFD1-47C3-4D2A-B03D-537D3265B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663300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663300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663300"/>
                </a:solidFill>
                <a:latin typeface="Century Gothic" pitchFamily="34" charset="0"/>
              </a:defRPr>
            </a:lvl1pPr>
          </a:lstStyle>
          <a:p>
            <a:fld id="{4CF46929-0884-491F-A00E-75C4ABA9DF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9pPr>
    </p:titleStyle>
    <p:bodyStyle>
      <a:lvl1pPr marL="447675" indent="-447675" algn="l" rtl="0" eaLnBrk="1" fontAlgn="base" hangingPunct="1">
        <a:spcBef>
          <a:spcPct val="60000"/>
        </a:spcBef>
        <a:spcAft>
          <a:spcPct val="0"/>
        </a:spcAft>
        <a:buClr>
          <a:srgbClr val="663300"/>
        </a:buClr>
        <a:buChar char="•"/>
        <a:defRPr sz="2000">
          <a:solidFill>
            <a:srgbClr val="824100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>
          <a:solidFill>
            <a:srgbClr val="824100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600">
          <a:solidFill>
            <a:srgbClr val="824100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419600"/>
            <a:ext cx="5715000" cy="1371600"/>
          </a:xfrm>
        </p:spPr>
        <p:txBody>
          <a:bodyPr/>
          <a:lstStyle/>
          <a:p>
            <a:r>
              <a:rPr lang="en-US" dirty="0" smtClean="0"/>
              <a:t>On </a:t>
            </a:r>
            <a:r>
              <a:rPr lang="en-US" b="1" dirty="0" smtClean="0"/>
              <a:t>May 20, 2014 </a:t>
            </a:r>
            <a:r>
              <a:rPr lang="en-US" dirty="0" smtClean="0"/>
              <a:t>the voters of Paulding County will be asked to extend the penny sales tax that is helping build classrooms, improve current facilities, and provide technology for Paulding County students. </a:t>
            </a: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2743200"/>
            <a:ext cx="5715000" cy="1600200"/>
          </a:xfrm>
        </p:spPr>
        <p:txBody>
          <a:bodyPr/>
          <a:lstStyle/>
          <a:p>
            <a:r>
              <a:rPr lang="en-US" dirty="0" smtClean="0"/>
              <a:t>E-SPLOST V</a:t>
            </a:r>
            <a:endParaRPr lang="en-US" dirty="0"/>
          </a:p>
        </p:txBody>
      </p:sp>
      <p:pic>
        <p:nvPicPr>
          <p:cNvPr id="6" name="Picture 5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9800" y="762000"/>
            <a:ext cx="4508356" cy="1139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879475"/>
          </a:xfrm>
        </p:spPr>
        <p:txBody>
          <a:bodyPr/>
          <a:lstStyle/>
          <a:p>
            <a:r>
              <a:rPr lang="en-US" dirty="0" smtClean="0"/>
              <a:t>State Funding of Capital Projects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33400" y="1676400"/>
            <a:ext cx="830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lvl="0" indent="-231775" eaLnBrk="1" hangingPunct="1">
              <a:spcBef>
                <a:spcPct val="60000"/>
              </a:spcBef>
              <a:buClr>
                <a:srgbClr val="663300"/>
              </a:buClr>
              <a:buFontTx/>
              <a:buChar char="•"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$18.9 million, 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30%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of the $63.2 million in capital needs are projected to be reimbursed through the Georgia Department of Education’s Capital Outlay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Program.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rgbClr val="8241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457200" y="2819400"/>
            <a:ext cx="8305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Accountability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3733800"/>
            <a:ext cx="830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spcBef>
                <a:spcPct val="60000"/>
              </a:spcBef>
              <a:buClr>
                <a:srgbClr val="663300"/>
              </a:buClr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Paulding County citizens have consistently partnered with the school district to support critical funding initiatives, such as E-SPLOST.  The school district recognizes that the cornerstone of this partnership is excellence in financial stewardship.  External auditors have annually reviewed all previous and current programs.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seventeen independent audits have found the school district in full compliance with the Georgia Constitution and Official Code of Georgia.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429000"/>
            <a:ext cx="7772400" cy="879475"/>
          </a:xfrm>
        </p:spPr>
        <p:txBody>
          <a:bodyPr/>
          <a:lstStyle/>
          <a:p>
            <a:pPr algn="ctr"/>
            <a:r>
              <a:rPr lang="en-US" dirty="0" smtClean="0"/>
              <a:t>Thank </a:t>
            </a:r>
            <a:r>
              <a:rPr lang="en-US" dirty="0" smtClean="0"/>
              <a:t>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/>
              <a:t>For </a:t>
            </a:r>
            <a:r>
              <a:rPr lang="en-US" sz="2000" i="1" dirty="0" smtClean="0"/>
              <a:t>addition information please email SPLOST@paulding.k12.ga.us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E-SPLOST?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 Special Purpose Local Option Sales Tax for education (E-SPLOST) allows local school districts to collect </a:t>
            </a:r>
            <a:r>
              <a:rPr lang="en-US" sz="3200" b="1" dirty="0" smtClean="0"/>
              <a:t>a one-cent sales tax to help fund capital improvements, including debt repayment for capital projects</a:t>
            </a:r>
            <a:r>
              <a:rPr lang="en-US" sz="3200" dirty="0" smtClean="0"/>
              <a:t>.  It cannot be used for operating expenses.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E-SPLOST is a one-cent sales tax on all retail sales in Paulding County.  </a:t>
            </a:r>
            <a:r>
              <a:rPr lang="en-US" sz="3200" b="1" dirty="0" smtClean="0"/>
              <a:t>With this sales tax, everyone who makes a purchase in Paulding County contributes to the support of local schools</a:t>
            </a:r>
            <a:r>
              <a:rPr lang="en-US" sz="3200" dirty="0" smtClean="0"/>
              <a:t>.  E-SPLOST is a consumption tax, not a property tax.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763000" cy="879475"/>
          </a:xfrm>
        </p:spPr>
        <p:txBody>
          <a:bodyPr/>
          <a:lstStyle/>
          <a:p>
            <a:r>
              <a:rPr lang="en-US" dirty="0" smtClean="0"/>
              <a:t>E-SPLOST is Not a New or Additional Tax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Since 1997, voters have consistently supported the local school system through resolutions, approving four E-SPLOST programs.  </a:t>
            </a:r>
            <a:r>
              <a:rPr lang="en-US" sz="3200" b="1" dirty="0" smtClean="0"/>
              <a:t>Over the past 17 years these programs have paid debt, purchased land, built and equipped hundreds of classrooms, and helped maintain and renovate existing facilities.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879475"/>
          </a:xfrm>
        </p:spPr>
        <p:txBody>
          <a:bodyPr/>
          <a:lstStyle/>
          <a:p>
            <a:r>
              <a:rPr lang="en-US" dirty="0" smtClean="0"/>
              <a:t>E-SPLOST V Highlights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305800" cy="4114800"/>
          </a:xfrm>
        </p:spPr>
        <p:txBody>
          <a:bodyPr/>
          <a:lstStyle/>
          <a:p>
            <a:pPr marL="231775" indent="-231775"/>
            <a:r>
              <a:rPr lang="en-US" sz="2400" dirty="0" smtClean="0"/>
              <a:t>Projected collections are </a:t>
            </a:r>
            <a:r>
              <a:rPr lang="en-US" sz="2400" b="1" dirty="0" smtClean="0"/>
              <a:t>$87.6 </a:t>
            </a:r>
            <a:r>
              <a:rPr lang="en-US" sz="2400" b="1" dirty="0" smtClean="0"/>
              <a:t>million* </a:t>
            </a:r>
            <a:r>
              <a:rPr lang="en-US" sz="2400" dirty="0" smtClean="0"/>
              <a:t>from April 2016 to March 2021.</a:t>
            </a:r>
          </a:p>
          <a:p>
            <a:pPr marL="231775" indent="-231775"/>
            <a:r>
              <a:rPr lang="en-US" sz="2400" b="1" dirty="0" smtClean="0"/>
              <a:t>28</a:t>
            </a:r>
            <a:r>
              <a:rPr lang="en-US" sz="2400" b="1" dirty="0" smtClean="0"/>
              <a:t>%</a:t>
            </a:r>
            <a:r>
              <a:rPr lang="en-US" sz="2400" dirty="0" smtClean="0"/>
              <a:t> </a:t>
            </a:r>
            <a:r>
              <a:rPr lang="en-US" sz="2400" dirty="0" smtClean="0"/>
              <a:t>more than the previous program.</a:t>
            </a:r>
          </a:p>
          <a:p>
            <a:pPr marL="231775" indent="-231775"/>
            <a:r>
              <a:rPr lang="en-US" sz="2400" dirty="0" smtClean="0"/>
              <a:t>This is a continuation of the existing sales or consumption tax.  </a:t>
            </a:r>
          </a:p>
          <a:p>
            <a:pPr marL="231775" indent="-231775"/>
            <a:r>
              <a:rPr lang="en-US" sz="2400" dirty="0" smtClean="0"/>
              <a:t>Collections will begin in </a:t>
            </a:r>
            <a:r>
              <a:rPr lang="en-US" sz="2400" b="1" dirty="0" smtClean="0"/>
              <a:t>April 2016</a:t>
            </a:r>
            <a:r>
              <a:rPr lang="en-US" sz="2400" dirty="0" smtClean="0"/>
              <a:t>, when E-SPLOST IV expires. </a:t>
            </a:r>
          </a:p>
          <a:p>
            <a:pPr marL="231775" indent="-231775"/>
            <a:r>
              <a:rPr lang="en-US" sz="2400" dirty="0" smtClean="0"/>
              <a:t>The </a:t>
            </a:r>
            <a:r>
              <a:rPr lang="en-US" sz="2400" dirty="0" smtClean="0"/>
              <a:t>referendum will permit </a:t>
            </a:r>
            <a:r>
              <a:rPr lang="en-US" sz="2400" dirty="0" smtClean="0"/>
              <a:t>up to $100 </a:t>
            </a:r>
            <a:r>
              <a:rPr lang="en-US" sz="2400" dirty="0" smtClean="0"/>
              <a:t>million in collections, to allow for flexibility in the projections.</a:t>
            </a:r>
            <a:endParaRPr lang="en-US" sz="24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09600" y="6477000"/>
            <a:ext cx="807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lvl="0" indent="-231775" eaLnBrk="1" hangingPunct="1">
              <a:spcBef>
                <a:spcPct val="60000"/>
              </a:spcBef>
              <a:buClr>
                <a:srgbClr val="663300"/>
              </a:buClr>
            </a:pPr>
            <a:r>
              <a:rPr lang="en-US" sz="1600" kern="0" dirty="0" smtClean="0">
                <a:solidFill>
                  <a:srgbClr val="824100"/>
                </a:solidFill>
                <a:latin typeface="+mn-lt"/>
              </a:rPr>
              <a:t>* Georgia </a:t>
            </a:r>
            <a:r>
              <a:rPr lang="en-US" sz="1600" kern="0" dirty="0" smtClean="0">
                <a:solidFill>
                  <a:srgbClr val="824100"/>
                </a:solidFill>
                <a:latin typeface="+mn-lt"/>
              </a:rPr>
              <a:t>State University’s Andrew Young School of Policy Studies (Fiscal Research Center)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241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879475"/>
          </a:xfrm>
        </p:spPr>
        <p:txBody>
          <a:bodyPr/>
          <a:lstStyle/>
          <a:p>
            <a:r>
              <a:rPr lang="en-US" dirty="0" smtClean="0"/>
              <a:t>Priority 1: Debt Service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114800"/>
          </a:xfrm>
        </p:spPr>
        <p:txBody>
          <a:bodyPr/>
          <a:lstStyle/>
          <a:p>
            <a:pPr marL="231775" indent="-231775"/>
            <a:r>
              <a:rPr lang="en-US" sz="2400" b="1" dirty="0" smtClean="0"/>
              <a:t>50%</a:t>
            </a:r>
            <a:r>
              <a:rPr lang="en-US" sz="2400" dirty="0" smtClean="0"/>
              <a:t> or $43.4 million of projected collections will be designated for debt service (principal and interest on existing debt).</a:t>
            </a:r>
          </a:p>
          <a:p>
            <a:pPr marL="231775" indent="-231775"/>
            <a:r>
              <a:rPr lang="en-US" sz="2400" dirty="0" smtClean="0"/>
              <a:t>A minimum balance is maintained to ensure adequate reserves are always available.</a:t>
            </a:r>
          </a:p>
          <a:p>
            <a:pPr marL="231775" indent="-231775"/>
            <a:r>
              <a:rPr lang="en-US" sz="2400" dirty="0" smtClean="0"/>
              <a:t>As with previous programs, E-SPLOST V </a:t>
            </a:r>
            <a:r>
              <a:rPr lang="en-US" sz="2400" b="1" dirty="0" smtClean="0"/>
              <a:t>will provide for short-term borrowing</a:t>
            </a:r>
            <a:r>
              <a:rPr lang="en-US" sz="2400" dirty="0" smtClean="0"/>
              <a:t>, allowing for some projects to be expedited, if necessary. </a:t>
            </a:r>
          </a:p>
          <a:p>
            <a:pPr marL="231775" indent="-231775"/>
            <a:r>
              <a:rPr lang="en-US" sz="2400" dirty="0" smtClean="0"/>
              <a:t>The school district has $110 million in debt, $99 million by the end of the current E-SPLOST.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879475"/>
          </a:xfrm>
        </p:spPr>
        <p:txBody>
          <a:bodyPr/>
          <a:lstStyle/>
          <a:p>
            <a:r>
              <a:rPr lang="en-US" dirty="0" smtClean="0"/>
              <a:t>Priority 1: Debt Service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Provided that projected collections are met over the five-year life of the program, the citizens of Paulding County would continue to enjoy </a:t>
            </a:r>
            <a:r>
              <a:rPr lang="en-US" sz="2400" b="1" dirty="0" smtClean="0"/>
              <a:t>no school bond millage</a:t>
            </a:r>
            <a:r>
              <a:rPr lang="en-US" sz="2400" dirty="0" smtClean="0"/>
              <a:t>.  </a:t>
            </a:r>
            <a:r>
              <a:rPr lang="en-US" sz="2400" u="sng" dirty="0" smtClean="0"/>
              <a:t>Without E-SPLOST V</a:t>
            </a:r>
            <a:r>
              <a:rPr lang="en-US" sz="2400" dirty="0" smtClean="0"/>
              <a:t>, the $43.4 million in debt service would need funding through a school bond millage rate – resulting in an estimated </a:t>
            </a:r>
            <a:r>
              <a:rPr lang="en-US" sz="2400" b="1" dirty="0" smtClean="0"/>
              <a:t>17%</a:t>
            </a:r>
            <a:r>
              <a:rPr lang="en-US" sz="2400" dirty="0" smtClean="0"/>
              <a:t> increase in Ad Valorem Tax (property tax).  Here are estimated increases:</a:t>
            </a:r>
          </a:p>
          <a:p>
            <a:pPr marL="231775" indent="-231775"/>
            <a:r>
              <a:rPr lang="en-US" sz="2400" dirty="0" smtClean="0"/>
              <a:t>$100,000 – Increase of $129 per year or $645 over 5 years</a:t>
            </a:r>
          </a:p>
          <a:p>
            <a:pPr marL="231775" indent="-231775"/>
            <a:r>
              <a:rPr lang="en-US" sz="2400" dirty="0" smtClean="0"/>
              <a:t>$200,000 – Increase of $257 per year or $1,285 over 5 years</a:t>
            </a:r>
          </a:p>
          <a:p>
            <a:pPr marL="231775" indent="-231775"/>
            <a:r>
              <a:rPr lang="en-US" sz="2400" dirty="0" smtClean="0"/>
              <a:t>$300,000 – Increase of $386 per year or $1,930 over 5 years</a:t>
            </a:r>
          </a:p>
          <a:p>
            <a:pPr marL="231775" indent="-231775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879475"/>
          </a:xfrm>
        </p:spPr>
        <p:txBody>
          <a:bodyPr/>
          <a:lstStyle/>
          <a:p>
            <a:r>
              <a:rPr lang="en-US" dirty="0" smtClean="0"/>
              <a:t>Priority 2: Capital Projects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33400" y="16764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lvl="0" indent="-231775" eaLnBrk="1" hangingPunct="1">
              <a:spcBef>
                <a:spcPct val="60000"/>
              </a:spcBef>
              <a:buClr>
                <a:srgbClr val="663300"/>
              </a:buClr>
              <a:buFontTx/>
              <a:buChar char="•"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50%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$44.2 million of projected collections will be designated for capital improvements.</a:t>
            </a:r>
          </a:p>
          <a:p>
            <a:pPr marL="231775" lvl="0" indent="-231775" eaLnBrk="1" hangingPunct="1">
              <a:spcBef>
                <a:spcPct val="60000"/>
              </a:spcBef>
              <a:buClr>
                <a:srgbClr val="663300"/>
              </a:buClr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 projects are subject to change based on the needs of the school district and fluctuations in the projections – considering that debt service is the first priority of the program.</a:t>
            </a:r>
          </a:p>
          <a:p>
            <a:pPr marL="231775" lvl="0" indent="-231775" eaLnBrk="1" hangingPunct="1">
              <a:spcBef>
                <a:spcPct val="60000"/>
              </a:spcBef>
              <a:buClr>
                <a:srgbClr val="663300"/>
              </a:buClr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241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school district has identified capital needs that could be funded via the program, and ranked their order of focus.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7315200" cy="3529013"/>
          </a:xfrm>
          <a:prstGeom prst="rect">
            <a:avLst/>
          </a:prstGeom>
          <a:noFill/>
          <a:ln w="9525">
            <a:solidFill>
              <a:srgbClr val="824100"/>
            </a:solidFill>
            <a:miter lim="800000"/>
            <a:headEnd/>
            <a:tailEnd/>
          </a:ln>
        </p:spPr>
      </p:pic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879475"/>
          </a:xfrm>
        </p:spPr>
        <p:txBody>
          <a:bodyPr/>
          <a:lstStyle/>
          <a:p>
            <a:r>
              <a:rPr lang="en-US" dirty="0" smtClean="0"/>
              <a:t>Priority 2: Capital Projects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ent Bill of Rights presentation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772</Words>
  <Application>Microsoft Office PowerPoint</Application>
  <PresentationFormat>On-screen Show (4:3)</PresentationFormat>
  <Paragraphs>48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Parent Bill of Rights presentation</vt:lpstr>
      <vt:lpstr>E-SPLOST V</vt:lpstr>
      <vt:lpstr>What is E-SPLOST?</vt:lpstr>
      <vt:lpstr>How Does it Work?</vt:lpstr>
      <vt:lpstr>E-SPLOST is Not a New or Additional Tax</vt:lpstr>
      <vt:lpstr>E-SPLOST V Highlights</vt:lpstr>
      <vt:lpstr>Priority 1: Debt Service</vt:lpstr>
      <vt:lpstr>Priority 1: Debt Service</vt:lpstr>
      <vt:lpstr>Priority 2: Capital Projects</vt:lpstr>
      <vt:lpstr>Priority 2: Capital Projects</vt:lpstr>
      <vt:lpstr>State Funding of Capital Projects</vt:lpstr>
      <vt:lpstr>Thank You  For addition information please email SPLOST@paulding.k12.ga.us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E-SPLOST V</dc:title>
  <dc:subject/>
  <dc:creator>Steve Barnette</dc:creator>
  <cp:keywords/>
  <dc:description/>
  <cp:lastModifiedBy>Steve Barnette</cp:lastModifiedBy>
  <cp:revision>8</cp:revision>
  <dcterms:created xsi:type="dcterms:W3CDTF">2014-03-10T19:07:44Z</dcterms:created>
  <dcterms:modified xsi:type="dcterms:W3CDTF">2014-03-11T18:57:21Z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